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3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3"/>
    <p:sldId id="262" r:id="rId4"/>
    <p:sldId id="263" r:id="rId5"/>
    <p:sldId id="270" r:id="rId6"/>
    <p:sldId id="259" r:id="rId7"/>
    <p:sldId id="269" r:id="rId8"/>
    <p:sldId id="257" r:id="rId9"/>
    <p:sldId id="260" r:id="rId10"/>
    <p:sldId id="261" r:id="rId11"/>
    <p:sldId id="272" r:id="rId12"/>
    <p:sldId id="267" r:id="rId13"/>
    <p:sldId id="266" r:id="rId14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2A30"/>
    <a:srgbClr val="E0484E"/>
    <a:srgbClr val="D139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29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15.jpeg"/><Relationship Id="rId7" Type="http://schemas.openxmlformats.org/officeDocument/2006/relationships/image" Target="../media/image14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4" Type="http://schemas.openxmlformats.org/officeDocument/2006/relationships/slideLayout" Target="../slideLayouts/slideLayout2.xml"/><Relationship Id="rId33" Type="http://schemas.openxmlformats.org/officeDocument/2006/relationships/image" Target="../media/image3.png"/><Relationship Id="rId32" Type="http://schemas.openxmlformats.org/officeDocument/2006/relationships/image" Target="../media/image25.jpeg"/><Relationship Id="rId31" Type="http://schemas.openxmlformats.org/officeDocument/2006/relationships/tags" Target="../tags/tag28.xml"/><Relationship Id="rId30" Type="http://schemas.openxmlformats.org/officeDocument/2006/relationships/tags" Target="../tags/tag27.xml"/><Relationship Id="rId3" Type="http://schemas.openxmlformats.org/officeDocument/2006/relationships/tags" Target="../tags/tag5.xml"/><Relationship Id="rId29" Type="http://schemas.openxmlformats.org/officeDocument/2006/relationships/tags" Target="../tags/tag26.xml"/><Relationship Id="rId28" Type="http://schemas.openxmlformats.org/officeDocument/2006/relationships/tags" Target="../tags/tag25.xml"/><Relationship Id="rId27" Type="http://schemas.openxmlformats.org/officeDocument/2006/relationships/tags" Target="../tags/tag24.xml"/><Relationship Id="rId26" Type="http://schemas.openxmlformats.org/officeDocument/2006/relationships/tags" Target="../tags/tag23.xml"/><Relationship Id="rId25" Type="http://schemas.openxmlformats.org/officeDocument/2006/relationships/tags" Target="../tags/tag22.xml"/><Relationship Id="rId24" Type="http://schemas.openxmlformats.org/officeDocument/2006/relationships/tags" Target="../tags/tag21.xml"/><Relationship Id="rId23" Type="http://schemas.openxmlformats.org/officeDocument/2006/relationships/tags" Target="../tags/tag20.xml"/><Relationship Id="rId22" Type="http://schemas.openxmlformats.org/officeDocument/2006/relationships/tags" Target="../tags/tag19.xml"/><Relationship Id="rId21" Type="http://schemas.openxmlformats.org/officeDocument/2006/relationships/image" Target="../media/image24.jpeg"/><Relationship Id="rId20" Type="http://schemas.openxmlformats.org/officeDocument/2006/relationships/tags" Target="../tags/tag18.xml"/><Relationship Id="rId2" Type="http://schemas.openxmlformats.org/officeDocument/2006/relationships/tags" Target="../tags/tag4.xml"/><Relationship Id="rId19" Type="http://schemas.openxmlformats.org/officeDocument/2006/relationships/image" Target="../media/image23.png"/><Relationship Id="rId18" Type="http://schemas.openxmlformats.org/officeDocument/2006/relationships/tags" Target="../tags/tag17.xml"/><Relationship Id="rId17" Type="http://schemas.openxmlformats.org/officeDocument/2006/relationships/image" Target="../media/image22.jpeg"/><Relationship Id="rId16" Type="http://schemas.openxmlformats.org/officeDocument/2006/relationships/tags" Target="../tags/tag16.xml"/><Relationship Id="rId15" Type="http://schemas.openxmlformats.org/officeDocument/2006/relationships/image" Target="../media/image21.jpeg"/><Relationship Id="rId14" Type="http://schemas.openxmlformats.org/officeDocument/2006/relationships/tags" Target="../tags/tag15.xml"/><Relationship Id="rId13" Type="http://schemas.openxmlformats.org/officeDocument/2006/relationships/image" Target="../media/image20.jpeg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hyperlink" Target="http://www.zraycn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chemeClr val="bg1">
                <a:lumMod val="95000"/>
              </a:schemeClr>
            </a:gs>
            <a:gs pos="0">
              <a:schemeClr val="bg1"/>
            </a:gs>
            <a:gs pos="80000">
              <a:schemeClr val="bg1">
                <a:lumMod val="85000"/>
                <a:alpha val="9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18" name="图片 17" descr="微信图片_2025031920263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89150" y="1103630"/>
            <a:ext cx="2961000" cy="216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 descr="347816c269411cee77a004df4611fcb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5917" t="16905" r="2655" b="10007"/>
          <a:stretch>
            <a:fillRect/>
          </a:stretch>
        </p:blipFill>
        <p:spPr>
          <a:xfrm>
            <a:off x="1169035" y="2656840"/>
            <a:ext cx="10369550" cy="4140200"/>
          </a:xfrm>
          <a:prstGeom prst="rect">
            <a:avLst/>
          </a:prstGeom>
          <a:effectLst/>
        </p:spPr>
      </p:pic>
      <p:sp>
        <p:nvSpPr>
          <p:cNvPr id="6" name="文本框 5"/>
          <p:cNvSpPr txBox="1"/>
          <p:nvPr/>
        </p:nvSpPr>
        <p:spPr>
          <a:xfrm>
            <a:off x="5626735" y="919480"/>
            <a:ext cx="505523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44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​Clamshell </a:t>
            </a:r>
            <a:endParaRPr lang="en-US" altLang="zh-CN" sz="4400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US" altLang="zh-CN" sz="44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Fill&amp;Close Machine</a:t>
            </a:r>
            <a:endParaRPr lang="en-US" altLang="zh-CN" sz="4400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图片 1" descr="臻尚_画板 1--SMAL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6660" y="236855"/>
            <a:ext cx="1791970" cy="9861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chemeClr val="bg1">
                <a:lumMod val="95000"/>
              </a:schemeClr>
            </a:gs>
            <a:gs pos="0">
              <a:schemeClr val="bg1"/>
            </a:gs>
            <a:gs pos="80000">
              <a:schemeClr val="bg1">
                <a:lumMod val="85000"/>
                <a:alpha val="9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20100" y="4097655"/>
            <a:ext cx="2194560" cy="21545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39420" y="451977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9420" y="1144905"/>
            <a:ext cx="11317605" cy="25419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CFP-1</a:t>
            </a:r>
            <a:r>
              <a:rPr lang="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 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is a fully automatic clamsheel fill close machine designed for</a:t>
            </a:r>
            <a:r>
              <a:rPr lang="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 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nut clamshell packaging. It uses</a:t>
            </a:r>
            <a:r>
              <a:rPr lang="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 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servo drive + pneumatic control</a:t>
            </a:r>
            <a:r>
              <a:rPr lang="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 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for precise filling, flip-top closing, and secure sealing.</a:t>
            </a:r>
            <a:endParaRPr lang="en-US" altLang="zh-CN" sz="1600" b="1">
              <a:latin typeface="Calibri" panose="020F0502020204030204" charset="0"/>
              <a:ea typeface="微软雅黑" panose="020B0503020204020204" charset="-122"/>
              <a:cs typeface="Calibri" panose="020F0502020204030204" charset="0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With a</a:t>
            </a:r>
            <a:r>
              <a:rPr lang="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 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stable output of 20-25 cups/min, it features</a:t>
            </a:r>
            <a:r>
              <a:rPr lang="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 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tool-free changeover</a:t>
            </a:r>
            <a:r>
              <a:rPr lang="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 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for quick size adjustment, easily adapting to different clamshell sizes.</a:t>
            </a:r>
            <a:endParaRPr lang="en-US" altLang="zh-CN" sz="1600" b="1">
              <a:latin typeface="Calibri" panose="020F0502020204030204" charset="0"/>
              <a:ea typeface="微软雅黑" panose="020B0503020204020204" charset="-122"/>
              <a:cs typeface="Calibri" panose="020F0502020204030204" charset="0"/>
            </a:endParaRPr>
          </a:p>
          <a:p>
            <a:pPr indent="457200" fontAlgn="auto">
              <a:lnSpc>
                <a:spcPct val="150000"/>
              </a:lnSpc>
            </a:pPr>
            <a:endParaRPr lang="en-US" altLang="zh-CN" sz="1600" b="1">
              <a:latin typeface="Calibri" panose="020F0502020204030204" charset="0"/>
              <a:ea typeface="微软雅黑" panose="020B0503020204020204" charset="-122"/>
              <a:cs typeface="Calibri" panose="020F05020202040302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9420" y="3429000"/>
            <a:ext cx="9458960" cy="22040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>
              <a:lnSpc>
                <a:spcPct val="200000"/>
              </a:lnSpc>
              <a:buNone/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 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Stable &amp; Reliable: Servo &amp; pneumatic control for</a:t>
            </a: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 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precise positioning, simple structure,</a:t>
            </a: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 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easy maintenance</a:t>
            </a:r>
            <a:endParaRPr lang="en-US" altLang="zh-CN" sz="1600" b="1">
              <a:latin typeface="Calibri" panose="020F0502020204030204" charset="0"/>
              <a:ea typeface="微软雅黑" panose="020B0503020204020204" charset="-122"/>
              <a:cs typeface="Calibri" panose="020F0502020204030204" charset="0"/>
            </a:endParaRPr>
          </a:p>
          <a:p>
            <a:pPr indent="0">
              <a:lnSpc>
                <a:spcPct val="200000"/>
              </a:lnSpc>
              <a:buNone/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✔</a:t>
            </a:r>
            <a:r>
              <a:rPr lang="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 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Flexible Adaptation: Tool-free quick changeover</a:t>
            </a:r>
            <a:r>
              <a:rPr lang="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 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for multi-product production</a:t>
            </a:r>
            <a:endParaRPr lang="en-US" altLang="zh-CN" sz="1600" b="1">
              <a:latin typeface="Calibri" panose="020F0502020204030204" charset="0"/>
              <a:ea typeface="微软雅黑" panose="020B0503020204020204" charset="-122"/>
              <a:cs typeface="Calibri" panose="020F0502020204030204" charset="0"/>
            </a:endParaRPr>
          </a:p>
          <a:p>
            <a:pPr indent="0">
              <a:lnSpc>
                <a:spcPct val="200000"/>
              </a:lnSpc>
              <a:buNone/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✔</a:t>
            </a:r>
            <a:r>
              <a:rPr lang="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 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Clean Filling: Enclosed filling + flattening design</a:t>
            </a:r>
            <a:r>
              <a:rPr lang="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 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minimizes spillage</a:t>
            </a:r>
            <a:endParaRPr lang="en-US" altLang="zh-CN" sz="1600" b="1">
              <a:latin typeface="Calibri" panose="020F0502020204030204" charset="0"/>
              <a:ea typeface="微软雅黑" panose="020B0503020204020204" charset="-122"/>
              <a:cs typeface="Calibri" panose="020F0502020204030204" charset="0"/>
            </a:endParaRPr>
          </a:p>
          <a:p>
            <a:pPr indent="0">
              <a:lnSpc>
                <a:spcPct val="200000"/>
              </a:lnSpc>
              <a:buNone/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✔</a:t>
            </a:r>
            <a:r>
              <a:rPr lang="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 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Easy Cleaning: Quick-release tray,</a:t>
            </a:r>
            <a:r>
              <a:rPr lang="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 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</a:rPr>
              <a:t>cleaned easily with air blow</a:t>
            </a:r>
            <a:endParaRPr lang="zh-CN" altLang="en-US" sz="1600" b="1">
              <a:latin typeface="Calibri" panose="020F0502020204030204" charset="0"/>
              <a:ea typeface="微软雅黑" panose="020B0503020204020204" charset="-122"/>
              <a:cs typeface="Calibri" panose="020F05020202040302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6880" y="2845435"/>
            <a:ext cx="106629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2400" b="1"/>
              <a:t>Key Competitive: Stable, Easy Clean &amp; User-Friendly!</a:t>
            </a:r>
            <a:endParaRPr lang="en-US" altLang="zh-CN" sz="2400" b="1"/>
          </a:p>
        </p:txBody>
      </p:sp>
      <p:pic>
        <p:nvPicPr>
          <p:cNvPr id="2" name="图片 1" descr="臻尚_画板 1--SM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660" y="236855"/>
            <a:ext cx="1791970" cy="9861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chemeClr val="bg1">
                <a:lumMod val="95000"/>
              </a:schemeClr>
            </a:gs>
            <a:gs pos="0">
              <a:schemeClr val="bg1"/>
            </a:gs>
            <a:gs pos="80000">
              <a:schemeClr val="bg1">
                <a:lumMod val="85000"/>
                <a:alpha val="9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39420" y="451977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Parameters: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612140" y="1392555"/>
          <a:ext cx="9782810" cy="4582160"/>
        </p:xfrm>
        <a:graphic>
          <a:graphicData uri="http://schemas.openxmlformats.org/drawingml/2006/table">
            <a:tbl>
              <a:tblPr/>
              <a:tblGrid>
                <a:gridCol w="4189730"/>
                <a:gridCol w="5593080"/>
              </a:tblGrid>
              <a:tr h="416560"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Model</a:t>
                      </a:r>
                      <a:r>
                        <a:rPr lang="zh-CN" altLang="en-US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：</a:t>
                      </a:r>
                      <a:endParaRPr lang="zh-CN" altLang="en-US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CFP-1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6560"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Type: 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Single-lane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6560"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Capacity: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20-25 fills/min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6560"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Container: 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Clamshell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6560"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Filling Weight: 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200-1000g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6560"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Voltage: 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220V, 60Hz, 1-phase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6560"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Power: 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1.5kW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6560"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Air Consumption: 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250L/min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6560"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Pressure: 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0.6MPa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6560"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Dimensions (L×W×H): 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4200×1350×1800mm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6560"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Weight: 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500kg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臻尚_画板 1--SM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660" y="236855"/>
            <a:ext cx="1791970" cy="9861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chemeClr val="bg1">
                <a:lumMod val="95000"/>
              </a:schemeClr>
            </a:gs>
            <a:gs pos="0">
              <a:schemeClr val="bg1"/>
            </a:gs>
            <a:gs pos="80000">
              <a:schemeClr val="bg1">
                <a:lumMod val="85000"/>
                <a:alpha val="9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39420" y="451977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Configuration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695960" y="1371600"/>
          <a:ext cx="9461500" cy="4835525"/>
        </p:xfrm>
        <a:graphic>
          <a:graphicData uri="http://schemas.openxmlformats.org/drawingml/2006/table">
            <a:tbl>
              <a:tblPr/>
              <a:tblGrid>
                <a:gridCol w="1978660"/>
                <a:gridCol w="3083560"/>
                <a:gridCol w="4399280"/>
              </a:tblGrid>
              <a:tr h="513715">
                <a:tc gridSpan="2"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Component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Configuration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3715">
                <a:tc rowSpan="2"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Control System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PLC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Siemens/Germany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371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HMI Touch Panel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Siemens/Germany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5170"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Main Drive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Servo Motor &amp; Drive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Siemens/Germany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3715"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Pneumatics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Cylinders &amp; Solenoid Valves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FESTO/Germany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4350"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Vacuum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Vacuum Generator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FESTO/Germany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3715">
                <a:tc rowSpan="2"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Electrical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Sensors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Pilz/Germany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371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Low-voltage Components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Schneider/France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3715"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Mechanical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Bearings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40404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Calibri" panose="020F0502020204030204" charset="0"/>
                        </a:rPr>
                        <a:t>SKF/Germany</a:t>
                      </a:r>
                      <a:endParaRPr lang="en-US" altLang="zh-CN" sz="1600" b="1" i="0">
                        <a:solidFill>
                          <a:srgbClr val="404040"/>
                        </a:solidFill>
                        <a:latin typeface="Calibri" panose="020F0502020204030204" charset="0"/>
                        <a:ea typeface="宋体" panose="02010600030101010101" pitchFamily="2" charset="-122"/>
                        <a:cs typeface="Calibri" panose="020F0502020204030204" charset="0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臻尚_画板 1--SM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660" y="236855"/>
            <a:ext cx="1791970" cy="9861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0000">
              <a:schemeClr val="bg1">
                <a:lumMod val="85000"/>
              </a:schemeClr>
            </a:gs>
            <a:gs pos="100000">
              <a:schemeClr val="bg1">
                <a:lumMod val="7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微信图片_20250322151943"/>
          <p:cNvPicPr>
            <a:picLocks noChangeAspect="1"/>
          </p:cNvPicPr>
          <p:nvPr/>
        </p:nvPicPr>
        <p:blipFill>
          <a:blip r:embed="rId1"/>
          <a:srcRect l="-125" t="7820" r="125" b="17154"/>
          <a:stretch>
            <a:fillRect/>
          </a:stretch>
        </p:blipFill>
        <p:spPr>
          <a:xfrm>
            <a:off x="5004435" y="1781810"/>
            <a:ext cx="6374130" cy="3585845"/>
          </a:xfrm>
          <a:prstGeom prst="roundRect">
            <a:avLst>
              <a:gd name="adj" fmla="val 1041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439420" y="451977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Easy Clean Design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18499edf16a9f78af870c28ee7013e55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3710" y="2977515"/>
            <a:ext cx="4112260" cy="23901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3550" y="1240155"/>
            <a:ext cx="4333240" cy="17259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fontAlgn="auto">
              <a:lnSpc>
                <a:spcPct val="150000"/>
              </a:lnSpc>
              <a:buClrTx/>
              <a:buSzTx/>
              <a:buFontTx/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</a:t>
            </a:r>
            <a:r>
              <a:rPr lang="en-US" altLang="zh-CN" sz="1600" b="1"/>
              <a:t>Open-frame Drive Design</a:t>
            </a:r>
            <a:endParaRPr lang="en-US" altLang="zh-CN" sz="1600" b="1"/>
          </a:p>
          <a:p>
            <a:pPr indent="0" algn="ctr" fontAlgn="auto">
              <a:lnSpc>
                <a:spcPct val="150000"/>
              </a:lnSpc>
              <a:buClrTx/>
              <a:buSzTx/>
              <a:buFontTx/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</a:t>
            </a:r>
            <a:r>
              <a:rPr lang="en-US" altLang="zh-CN" sz="1600" b="1"/>
              <a:t>Quick-release snap-on collection tray</a:t>
            </a:r>
            <a:endParaRPr lang="en-US" altLang="zh-CN" sz="1600" b="1"/>
          </a:p>
          <a:p>
            <a:pPr indent="0" algn="ctr" fontAlgn="auto">
              <a:lnSpc>
                <a:spcPct val="150000"/>
              </a:lnSpc>
              <a:buClrTx/>
              <a:buSzTx/>
              <a:buFontTx/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</a:t>
            </a:r>
            <a:r>
              <a:rPr lang="en-US" altLang="zh-CN" sz="1600" b="1"/>
              <a:t>Enables fast dismantling &amp; effortless cleaning (air-blow compatible)</a:t>
            </a:r>
            <a:endParaRPr lang="en-US" altLang="zh-CN" sz="1600" b="1"/>
          </a:p>
          <a:p>
            <a:pPr indent="0" algn="ctr" fontAlgn="auto">
              <a:lnSpc>
                <a:spcPct val="150000"/>
              </a:lnSpc>
              <a:buClrTx/>
              <a:buSzTx/>
              <a:buFontTx/>
            </a:pPr>
            <a:endParaRPr lang="zh-CN" altLang="en-US" sz="1600" b="1"/>
          </a:p>
        </p:txBody>
      </p:sp>
      <p:pic>
        <p:nvPicPr>
          <p:cNvPr id="5" name="图片 4" descr="臻尚_画板 1--SMAL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6660" y="236855"/>
            <a:ext cx="1791970" cy="9861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0000">
              <a:schemeClr val="bg1">
                <a:lumMod val="85000"/>
              </a:schemeClr>
            </a:gs>
            <a:gs pos="100000">
              <a:schemeClr val="bg1">
                <a:lumMod val="7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39420" y="1629267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buClrTx/>
              <a:buSzTx/>
              <a:buFontTx/>
            </a:pP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Precision Positioning 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图片 3" descr="伺服输送"/>
          <p:cNvPicPr>
            <a:picLocks noChangeAspect="1"/>
          </p:cNvPicPr>
          <p:nvPr/>
        </p:nvPicPr>
        <p:blipFill>
          <a:blip r:embed="rId1"/>
          <a:srcRect l="2560" t="10429" r="183" b="4199"/>
          <a:stretch>
            <a:fillRect/>
          </a:stretch>
        </p:blipFill>
        <p:spPr>
          <a:xfrm>
            <a:off x="4865370" y="1629410"/>
            <a:ext cx="5399746" cy="360000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676275" y="2691130"/>
            <a:ext cx="39096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</a:t>
            </a:r>
            <a:r>
              <a:rPr lang="en-US" altLang="zh-CN" sz="1600" b="1"/>
              <a:t>Precision positioning guaranteed by servo control </a:t>
            </a:r>
            <a:endParaRPr lang="en-US" altLang="zh-CN" sz="1600" b="1"/>
          </a:p>
          <a:p>
            <a:pPr>
              <a:lnSpc>
                <a:spcPct val="150000"/>
              </a:lnSpc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</a:t>
            </a:r>
            <a:r>
              <a:rPr lang="en-US" altLang="zh-CN" sz="1600" b="1"/>
              <a:t>Flexible conveying design,</a:t>
            </a:r>
            <a:r>
              <a:rPr lang="en-US" altLang="zh-CN" sz="1600" b="1"/>
              <a:t> handles different sizes without manual adjustment</a:t>
            </a:r>
            <a:endParaRPr lang="en-US" altLang="zh-CN" sz="1600" b="1"/>
          </a:p>
        </p:txBody>
      </p:sp>
      <p:pic>
        <p:nvPicPr>
          <p:cNvPr id="2" name="图片 1" descr="臻尚_画板 1--SM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660" y="236855"/>
            <a:ext cx="1791970" cy="9861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0000">
              <a:schemeClr val="bg1">
                <a:lumMod val="85000"/>
                <a:alpha val="100000"/>
              </a:schemeClr>
            </a:gs>
            <a:gs pos="100000">
              <a:schemeClr val="bg1">
                <a:lumMod val="70000"/>
                <a:alpha val="10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39420" y="451977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Clamshell Denester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" name="图片 22" descr="1110193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903595" y="2589530"/>
            <a:ext cx="5669365" cy="378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439420" y="1003300"/>
            <a:ext cx="89700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 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P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neumatic control for denester, simple and maintenance-friendly</a:t>
            </a:r>
            <a:endParaRPr lang="en-US" altLang="zh-CN" sz="1600" b="1">
              <a:latin typeface="Calibri" panose="020F0502020204030204" charset="0"/>
              <a:ea typeface="微软雅黑" panose="020B0503020204020204" charset="-122"/>
              <a:cs typeface="Calibri" panose="020F0502020204030204" charset="0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 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Quick-Change denester mechanism: locating pins + quick-release handle + pneumatic coupling enables tool-tooless changeover</a:t>
            </a:r>
            <a:endParaRPr lang="en-US" altLang="zh-CN" sz="1600" b="1">
              <a:latin typeface="Calibri" panose="020F0502020204030204" charset="0"/>
              <a:ea typeface="微软雅黑" panose="020B0503020204020204" charset="-122"/>
              <a:cs typeface="Calibri" panose="020F0502020204030204" charset="0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</a:t>
            </a:r>
            <a:r>
              <a:rPr lang="en-US" altLang="zh-CN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 Protected by safety cover - ensures operator safety and clean appearance</a:t>
            </a:r>
            <a:endParaRPr lang="en-US" altLang="zh-CN" sz="1600" b="1">
              <a:latin typeface="Calibri" panose="020F0502020204030204" charset="0"/>
              <a:ea typeface="微软雅黑" panose="020B0503020204020204" charset="-122"/>
              <a:cs typeface="Calibri" panose="020F0502020204030204" charset="0"/>
            </a:endParaRPr>
          </a:p>
        </p:txBody>
      </p:sp>
      <p:grpSp>
        <p:nvGrpSpPr>
          <p:cNvPr id="17" name="组合 16"/>
          <p:cNvGrpSpPr>
            <a:grpSpLocks noChangeAspect="1"/>
          </p:cNvGrpSpPr>
          <p:nvPr/>
        </p:nvGrpSpPr>
        <p:grpSpPr>
          <a:xfrm>
            <a:off x="439420" y="4920615"/>
            <a:ext cx="3600000" cy="1817319"/>
            <a:chOff x="4440" y="4038"/>
            <a:chExt cx="4469" cy="2256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3" y="4038"/>
              <a:ext cx="1797" cy="1624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0" y="5018"/>
              <a:ext cx="1797" cy="1277"/>
            </a:xfrm>
            <a:prstGeom prst="rect">
              <a:avLst/>
            </a:prstGeom>
          </p:spPr>
        </p:pic>
        <p:cxnSp>
          <p:nvCxnSpPr>
            <p:cNvPr id="27" name="连接符: 肘形 26"/>
            <p:cNvCxnSpPr/>
            <p:nvPr/>
          </p:nvCxnSpPr>
          <p:spPr>
            <a:xfrm flipV="1">
              <a:off x="6000" y="5018"/>
              <a:ext cx="1518" cy="262"/>
            </a:xfrm>
            <a:prstGeom prst="bentConnector3">
              <a:avLst>
                <a:gd name="adj1" fmla="val 50066"/>
              </a:avLst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图片 23" descr="11101944"/>
          <p:cNvPicPr>
            <a:picLocks noChangeAspect="1"/>
          </p:cNvPicPr>
          <p:nvPr/>
        </p:nvPicPr>
        <p:blipFill>
          <a:blip r:embed="rId4"/>
          <a:srcRect l="19296" r="14028"/>
          <a:stretch>
            <a:fillRect/>
          </a:stretch>
        </p:blipFill>
        <p:spPr>
          <a:xfrm>
            <a:off x="4688000" y="4569460"/>
            <a:ext cx="1800000" cy="1800000"/>
          </a:xfrm>
          <a:prstGeom prst="ellipse">
            <a:avLst/>
          </a:prstGeom>
          <a:ln w="28575" cmpd="sng">
            <a:solidFill>
              <a:srgbClr val="FF0000"/>
            </a:solidFill>
            <a:prstDash val="solid"/>
          </a:ln>
        </p:spPr>
      </p:pic>
      <p:pic>
        <p:nvPicPr>
          <p:cNvPr id="16" name="图片 15" descr="尖角箭头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300000" flipH="1">
            <a:off x="3585210" y="5488305"/>
            <a:ext cx="1299210" cy="654050"/>
          </a:xfrm>
          <a:prstGeom prst="rect">
            <a:avLst/>
          </a:prstGeom>
        </p:spPr>
      </p:pic>
      <p:pic>
        <p:nvPicPr>
          <p:cNvPr id="3" name="图片 2" descr="吸杯"/>
          <p:cNvPicPr>
            <a:picLocks noChangeAspect="1"/>
          </p:cNvPicPr>
          <p:nvPr/>
        </p:nvPicPr>
        <p:blipFill>
          <a:blip r:embed="rId7"/>
          <a:srcRect l="32248" r="11489"/>
          <a:stretch>
            <a:fillRect/>
          </a:stretch>
        </p:blipFill>
        <p:spPr>
          <a:xfrm>
            <a:off x="2887980" y="2589530"/>
            <a:ext cx="1800000" cy="180000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1403350" y="6207760"/>
            <a:ext cx="33889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>
                <a:solidFill>
                  <a:srgbClr val="FF0000"/>
                </a:solidFill>
              </a:rPr>
              <a:t>Pneumatic Coupling </a:t>
            </a:r>
            <a:endParaRPr lang="en-US" altLang="zh-CN" sz="1600" b="1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0075" y="4471035"/>
            <a:ext cx="43097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en-US" altLang="zh-CN" sz="1600" b="1">
                <a:solidFill>
                  <a:srgbClr val="FF0000"/>
                </a:solidFill>
                <a:sym typeface="+mn-ea"/>
              </a:rPr>
              <a:t>Pneumatic control, Easy maintenance</a:t>
            </a:r>
            <a:endParaRPr lang="en-US" altLang="zh-CN" sz="1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13" name="图片 12" descr="微信图片_20250322151917"/>
          <p:cNvPicPr>
            <a:picLocks noChangeAspect="1"/>
          </p:cNvPicPr>
          <p:nvPr/>
        </p:nvPicPr>
        <p:blipFill>
          <a:blip r:embed="rId8"/>
          <a:srcRect l="621" r="24405"/>
          <a:stretch>
            <a:fillRect/>
          </a:stretch>
        </p:blipFill>
        <p:spPr>
          <a:xfrm>
            <a:off x="791528" y="2589530"/>
            <a:ext cx="1800000" cy="180000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 descr="臻尚_画板 1--SMALL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06660" y="236855"/>
            <a:ext cx="1791970" cy="9861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0000">
              <a:schemeClr val="bg1">
                <a:lumMod val="85000"/>
              </a:schemeClr>
            </a:gs>
            <a:gs pos="100000">
              <a:schemeClr val="bg1">
                <a:lumMod val="7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24510" y="1144905"/>
            <a:ext cx="30594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buClrTx/>
              <a:buSzTx/>
              <a:buFontTx/>
            </a:pP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 Filling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图片 3" descr="压平装置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3695" y="1728470"/>
            <a:ext cx="7200000" cy="4049109"/>
          </a:xfrm>
          <a:prstGeom prst="roundRect">
            <a:avLst>
              <a:gd name="adj" fmla="val 4689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524510" y="2091690"/>
            <a:ext cx="306000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fontAlgn="auto">
              <a:lnSpc>
                <a:spcPct val="150000"/>
              </a:lnSpc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 </a:t>
            </a:r>
            <a:r>
              <a:rPr lang="en-US" altLang="zh-CN" sz="1600" b="1">
                <a:latin typeface="Calibri" panose="020F0502020204030204" charset="0"/>
                <a:cs typeface="Calibri" panose="020F0502020204030204" charset="0"/>
              </a:rPr>
              <a:t>Pneumatic filling with smart design</a:t>
            </a:r>
            <a:r>
              <a:rPr lang="en-US" altLang="zh-CN" sz="1600" b="1">
                <a:latin typeface="Calibri" panose="020F0502020204030204" charset="0"/>
                <a:cs typeface="Calibri" panose="020F0502020204030204" charset="0"/>
                <a:sym typeface="+mn-ea"/>
              </a:rPr>
              <a:t> hopper presses down to p</a:t>
            </a:r>
            <a:r>
              <a:rPr lang="en-US" altLang="zh-CN" sz="1600" b="1">
                <a:latin typeface="Calibri" panose="020F0502020204030204" charset="0"/>
                <a:cs typeface="Calibri" panose="020F0502020204030204" charset="0"/>
              </a:rPr>
              <a:t>revents spills</a:t>
            </a:r>
            <a:endParaRPr lang="en-US" altLang="zh-CN" sz="1600" b="1">
              <a:latin typeface="Calibri" panose="020F0502020204030204" charset="0"/>
              <a:cs typeface="Calibri" panose="020F0502020204030204" charset="0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</a:t>
            </a:r>
            <a:r>
              <a:rPr lang="en-US" altLang="zh-CN" sz="1600" b="1">
                <a:latin typeface="Calibri" panose="020F0502020204030204" charset="0"/>
                <a:cs typeface="Calibri" panose="020F0502020204030204" charset="0"/>
              </a:rPr>
              <a:t> Smart compression device to compact product flat inside clamshell for smooth movement</a:t>
            </a:r>
            <a:endParaRPr lang="en-US" altLang="zh-CN" sz="1600" b="1">
              <a:latin typeface="Calibri" panose="020F0502020204030204" charset="0"/>
              <a:cs typeface="Calibri" panose="020F0502020204030204" charset="0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</a:t>
            </a:r>
            <a:r>
              <a:rPr lang="en-US" altLang="zh-CN" sz="1600" b="1">
                <a:latin typeface="Calibri" panose="020F0502020204030204" charset="0"/>
                <a:cs typeface="Calibri" panose="020F0502020204030204" charset="0"/>
                <a:sym typeface="+mn-ea"/>
              </a:rPr>
              <a:t> Flexible for different clamshell size with tooless changeover </a:t>
            </a:r>
            <a:endParaRPr lang="en-US" altLang="zh-CN" sz="1600" b="1"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2" name="图片 1" descr="臻尚_画板 1--SM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660" y="236855"/>
            <a:ext cx="1791970" cy="9861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0000">
              <a:schemeClr val="bg1">
                <a:lumMod val="85000"/>
              </a:schemeClr>
            </a:gs>
            <a:gs pos="100000">
              <a:schemeClr val="bg1">
                <a:lumMod val="7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39420" y="451977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 Flip-Top: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9420" y="1144905"/>
            <a:ext cx="349885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algn="l">
              <a:lnSpc>
                <a:spcPct val="150000"/>
              </a:lnSpc>
              <a:buClrTx/>
              <a:buSzTx/>
              <a:buFontTx/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</a:t>
            </a:r>
            <a:r>
              <a:rPr lang="en-US" altLang="zh-CN" sz="1600" b="1"/>
              <a:t>The lid flips via custom guide rails as the conveyor moves, using physical flipping mechanism for stability</a:t>
            </a:r>
            <a:endParaRPr lang="en-US" altLang="zh-CN" sz="1600" b="1"/>
          </a:p>
          <a:p>
            <a:pPr indent="457200" algn="l">
              <a:lnSpc>
                <a:spcPct val="150000"/>
              </a:lnSpc>
              <a:buClrTx/>
              <a:buSzTx/>
              <a:buFontTx/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</a:t>
            </a:r>
            <a:r>
              <a:rPr lang="en-US" altLang="zh-CN" sz="1600" b="1"/>
              <a:t>Flexible for different clamshell size with tooless changeover </a:t>
            </a:r>
            <a:endParaRPr lang="en-US" altLang="zh-CN" sz="1600" b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3420" y="1418590"/>
            <a:ext cx="7239000" cy="4324350"/>
          </a:xfrm>
          <a:prstGeom prst="rect">
            <a:avLst/>
          </a:prstGeom>
        </p:spPr>
      </p:pic>
      <p:pic>
        <p:nvPicPr>
          <p:cNvPr id="4" name="图片 3" descr="臻尚_画板 1--SM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660" y="236855"/>
            <a:ext cx="1791970" cy="9861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0000">
              <a:schemeClr val="bg1">
                <a:lumMod val="85000"/>
              </a:schemeClr>
            </a:gs>
            <a:gs pos="100000">
              <a:schemeClr val="bg1">
                <a:lumMod val="7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 descr="压盖"/>
          <p:cNvPicPr>
            <a:picLocks noChangeAspect="1"/>
          </p:cNvPicPr>
          <p:nvPr/>
        </p:nvPicPr>
        <p:blipFill>
          <a:blip r:embed="rId1"/>
          <a:srcRect l="5982" r="9662"/>
          <a:stretch>
            <a:fillRect/>
          </a:stretch>
        </p:blipFill>
        <p:spPr>
          <a:xfrm>
            <a:off x="4243705" y="1614170"/>
            <a:ext cx="6170295" cy="41135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39420" y="451977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 Closing</a:t>
            </a:r>
            <a:endParaRPr lang="en-US" altLang="zh-CN"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9420" y="1144905"/>
            <a:ext cx="349885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algn="l">
              <a:lnSpc>
                <a:spcPct val="150000"/>
              </a:lnSpc>
              <a:buClrTx/>
              <a:buSzTx/>
              <a:buFontTx/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</a:t>
            </a:r>
            <a:r>
              <a:rPr lang="en-US" altLang="zh-CN" sz="1600" b="1"/>
              <a:t>Precision mold alignment + custom closeing tool ensures sealing success</a:t>
            </a:r>
            <a:endParaRPr lang="en-US" altLang="zh-CN" sz="1600" b="1"/>
          </a:p>
          <a:p>
            <a:pPr indent="457200" algn="l">
              <a:lnSpc>
                <a:spcPct val="150000"/>
              </a:lnSpc>
              <a:buClrTx/>
              <a:buSzTx/>
              <a:buFontTx/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</a:t>
            </a:r>
            <a:r>
              <a:rPr lang="en-US" altLang="zh-CN" sz="1600" b="1"/>
              <a:t>Pneumatic pressing - Simple design, easy maintenance</a:t>
            </a:r>
            <a:endParaRPr lang="en-US" altLang="zh-CN" sz="1600" b="1"/>
          </a:p>
          <a:p>
            <a:pPr indent="457200" algn="l">
              <a:lnSpc>
                <a:spcPct val="150000"/>
              </a:lnSpc>
              <a:buClrTx/>
              <a:buSzTx/>
              <a:buFontTx/>
            </a:pPr>
            <a:r>
              <a:rPr lang="en-US" altLang="en-US" sz="1600" b="1"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✔</a:t>
            </a:r>
            <a:r>
              <a:rPr lang="en-US" altLang="zh-CN" sz="1600" b="1"/>
              <a:t>Tool-free mold quick-release - Fast changeover for flexiblity</a:t>
            </a:r>
            <a:endParaRPr lang="zh-CN" altLang="en-US" sz="1600" b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55" y="4191000"/>
            <a:ext cx="3320415" cy="1969135"/>
          </a:xfrm>
          <a:prstGeom prst="rect">
            <a:avLst/>
          </a:prstGeom>
        </p:spPr>
      </p:pic>
      <p:pic>
        <p:nvPicPr>
          <p:cNvPr id="4" name="图片 3" descr="臻尚_画板 1--SMAL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6660" y="236855"/>
            <a:ext cx="1791970" cy="9861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0000">
              <a:schemeClr val="bg1">
                <a:lumMod val="85000"/>
              </a:schemeClr>
            </a:gs>
            <a:gs pos="100000">
              <a:schemeClr val="bg1">
                <a:lumMod val="7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39420" y="451977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Monitoring:</a:t>
            </a:r>
            <a:endParaRPr lang="en-US" altLang="zh-CN"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2" name="组合 51"/>
          <p:cNvGrpSpPr/>
          <p:nvPr>
            <p:custDataLst>
              <p:tags r:id="rId1"/>
            </p:custDataLst>
          </p:nvPr>
        </p:nvGrpSpPr>
        <p:grpSpPr>
          <a:xfrm>
            <a:off x="1804353" y="819150"/>
            <a:ext cx="9952335" cy="5688965"/>
            <a:chOff x="1767" y="1290"/>
            <a:chExt cx="15673" cy="8959"/>
          </a:xfrm>
        </p:grpSpPr>
        <p:cxnSp>
          <p:nvCxnSpPr>
            <p:cNvPr id="37" name="直接连接符 36"/>
            <p:cNvCxnSpPr/>
            <p:nvPr>
              <p:custDataLst>
                <p:tags r:id="rId2"/>
              </p:custDataLst>
            </p:nvPr>
          </p:nvCxnSpPr>
          <p:spPr>
            <a:xfrm>
              <a:off x="15312" y="7913"/>
              <a:ext cx="0" cy="1134"/>
            </a:xfrm>
            <a:prstGeom prst="line">
              <a:avLst/>
            </a:prstGeom>
            <a:ln w="38100">
              <a:solidFill>
                <a:srgbClr val="D1393F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>
              <p:custDataLst>
                <p:tags r:id="rId3"/>
              </p:custDataLst>
            </p:nvPr>
          </p:nvCxnSpPr>
          <p:spPr>
            <a:xfrm>
              <a:off x="12455" y="5400"/>
              <a:ext cx="0" cy="1984"/>
            </a:xfrm>
            <a:prstGeom prst="line">
              <a:avLst/>
            </a:prstGeom>
            <a:ln w="38100">
              <a:solidFill>
                <a:srgbClr val="D1393F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>
              <p:custDataLst>
                <p:tags r:id="rId4"/>
              </p:custDataLst>
            </p:nvPr>
          </p:nvCxnSpPr>
          <p:spPr>
            <a:xfrm>
              <a:off x="9601" y="7914"/>
              <a:ext cx="0" cy="1134"/>
            </a:xfrm>
            <a:prstGeom prst="line">
              <a:avLst/>
            </a:prstGeom>
            <a:ln w="38100">
              <a:solidFill>
                <a:srgbClr val="D1393F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>
              <p:custDataLst>
                <p:tags r:id="rId5"/>
              </p:custDataLst>
            </p:nvPr>
          </p:nvCxnSpPr>
          <p:spPr>
            <a:xfrm>
              <a:off x="6746" y="5400"/>
              <a:ext cx="0" cy="1984"/>
            </a:xfrm>
            <a:prstGeom prst="line">
              <a:avLst/>
            </a:prstGeom>
            <a:ln w="38100">
              <a:solidFill>
                <a:srgbClr val="D1393F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>
              <a:stCxn id="16" idx="2"/>
            </p:cNvCxnSpPr>
            <p:nvPr>
              <p:custDataLst>
                <p:tags r:id="rId6"/>
              </p:custDataLst>
            </p:nvPr>
          </p:nvCxnSpPr>
          <p:spPr>
            <a:xfrm>
              <a:off x="3889" y="7913"/>
              <a:ext cx="0" cy="1134"/>
            </a:xfrm>
            <a:prstGeom prst="line">
              <a:avLst/>
            </a:prstGeom>
            <a:ln w="38100">
              <a:solidFill>
                <a:srgbClr val="D1393F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49" name="菱形 48"/>
            <p:cNvSpPr/>
            <p:nvPr>
              <p:custDataLst>
                <p:tags r:id="rId7"/>
              </p:custDataLst>
            </p:nvPr>
          </p:nvSpPr>
          <p:spPr>
            <a:xfrm>
              <a:off x="13188" y="3802"/>
              <a:ext cx="4252" cy="4252"/>
            </a:xfrm>
            <a:prstGeom prst="diamond">
              <a:avLst/>
            </a:prstGeom>
            <a:solidFill>
              <a:srgbClr val="D1393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菱形 49"/>
            <p:cNvSpPr/>
            <p:nvPr>
              <p:custDataLst>
                <p:tags r:id="rId8"/>
              </p:custDataLst>
            </p:nvPr>
          </p:nvSpPr>
          <p:spPr>
            <a:xfrm>
              <a:off x="7470" y="3802"/>
              <a:ext cx="4252" cy="4252"/>
            </a:xfrm>
            <a:prstGeom prst="diamond">
              <a:avLst/>
            </a:prstGeom>
            <a:solidFill>
              <a:srgbClr val="D1393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菱形 50"/>
            <p:cNvSpPr/>
            <p:nvPr>
              <p:custDataLst>
                <p:tags r:id="rId9"/>
              </p:custDataLst>
            </p:nvPr>
          </p:nvSpPr>
          <p:spPr>
            <a:xfrm>
              <a:off x="10327" y="1290"/>
              <a:ext cx="4252" cy="4252"/>
            </a:xfrm>
            <a:prstGeom prst="diamond">
              <a:avLst/>
            </a:prstGeom>
            <a:solidFill>
              <a:srgbClr val="D1393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菱形 47"/>
            <p:cNvSpPr/>
            <p:nvPr>
              <p:custDataLst>
                <p:tags r:id="rId10"/>
              </p:custDataLst>
            </p:nvPr>
          </p:nvSpPr>
          <p:spPr>
            <a:xfrm>
              <a:off x="4618" y="1290"/>
              <a:ext cx="4252" cy="4252"/>
            </a:xfrm>
            <a:prstGeom prst="diamond">
              <a:avLst/>
            </a:prstGeom>
            <a:solidFill>
              <a:srgbClr val="D1393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菱形 46"/>
            <p:cNvSpPr/>
            <p:nvPr>
              <p:custDataLst>
                <p:tags r:id="rId11"/>
              </p:custDataLst>
            </p:nvPr>
          </p:nvSpPr>
          <p:spPr>
            <a:xfrm>
              <a:off x="1767" y="3802"/>
              <a:ext cx="4252" cy="4252"/>
            </a:xfrm>
            <a:prstGeom prst="diamond">
              <a:avLst/>
            </a:prstGeom>
            <a:solidFill>
              <a:srgbClr val="D1393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17" name="图片 16" descr="落杯检测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rcRect l="21881" r="21881"/>
            <a:stretch>
              <a:fillRect/>
            </a:stretch>
          </p:blipFill>
          <p:spPr>
            <a:xfrm>
              <a:off x="4760" y="1431"/>
              <a:ext cx="3969" cy="3969"/>
            </a:xfrm>
            <a:prstGeom prst="diamond">
              <a:avLst/>
            </a:prstGeom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图片 15" descr="杯仓检测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/>
            <a:srcRect l="21881" r="21881"/>
            <a:stretch>
              <a:fillRect/>
            </a:stretch>
          </p:blipFill>
          <p:spPr>
            <a:xfrm>
              <a:off x="1904" y="3944"/>
              <a:ext cx="3969" cy="3969"/>
            </a:xfrm>
            <a:prstGeom prst="diamond">
              <a:avLst/>
            </a:prstGeom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图片 17" descr="翻盖检测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rcRect l="21881" r="21881"/>
            <a:stretch>
              <a:fillRect/>
            </a:stretch>
          </p:blipFill>
          <p:spPr>
            <a:xfrm>
              <a:off x="10472" y="1431"/>
              <a:ext cx="3969" cy="3969"/>
            </a:xfrm>
            <a:prstGeom prst="diamond">
              <a:avLst/>
            </a:prstGeom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图片 18" descr="成品输送检测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rcRect l="21883" r="21883"/>
            <a:stretch>
              <a:fillRect/>
            </a:stretch>
          </p:blipFill>
          <p:spPr>
            <a:xfrm>
              <a:off x="13328" y="3944"/>
              <a:ext cx="3969" cy="3969"/>
            </a:xfrm>
            <a:prstGeom prst="diamond">
              <a:avLst/>
            </a:prstGeom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图片 19" descr="杯检测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rcRect l="21881" r="21881"/>
            <a:stretch>
              <a:fillRect/>
            </a:stretch>
          </p:blipFill>
          <p:spPr>
            <a:xfrm>
              <a:off x="7616" y="3944"/>
              <a:ext cx="3969" cy="3969"/>
            </a:xfrm>
            <a:prstGeom prst="diamond">
              <a:avLst/>
            </a:prstGeom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9" name="椭圆 28"/>
            <p:cNvSpPr/>
            <p:nvPr>
              <p:custDataLst>
                <p:tags r:id="rId22"/>
              </p:custDataLst>
            </p:nvPr>
          </p:nvSpPr>
          <p:spPr>
            <a:xfrm>
              <a:off x="3747" y="9047"/>
              <a:ext cx="283" cy="283"/>
            </a:xfrm>
            <a:prstGeom prst="ellipse">
              <a:avLst/>
            </a:prstGeom>
            <a:solidFill>
              <a:srgbClr val="D1393F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>
              <p:custDataLst>
                <p:tags r:id="rId23"/>
              </p:custDataLst>
            </p:nvPr>
          </p:nvSpPr>
          <p:spPr>
            <a:xfrm>
              <a:off x="2940" y="9330"/>
              <a:ext cx="1905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6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Level detector</a:t>
              </a:r>
              <a:endParaRPr lang="en-US" altLang="zh-CN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" name="椭圆 33"/>
            <p:cNvSpPr/>
            <p:nvPr>
              <p:custDataLst>
                <p:tags r:id="rId24"/>
              </p:custDataLst>
            </p:nvPr>
          </p:nvSpPr>
          <p:spPr>
            <a:xfrm>
              <a:off x="6603" y="7384"/>
              <a:ext cx="283" cy="283"/>
            </a:xfrm>
            <a:prstGeom prst="ellipse">
              <a:avLst/>
            </a:prstGeom>
            <a:solidFill>
              <a:srgbClr val="D1393F"/>
            </a:solidFill>
            <a:ln w="25400">
              <a:solidFill>
                <a:srgbClr val="D1393F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>
              <p:custDataLst>
                <p:tags r:id="rId25"/>
              </p:custDataLst>
            </p:nvPr>
          </p:nvSpPr>
          <p:spPr>
            <a:xfrm>
              <a:off x="5793" y="7667"/>
              <a:ext cx="1905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6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clamshelldetector</a:t>
              </a:r>
              <a:endParaRPr lang="en-US" altLang="zh-CN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8" name="椭圆 37"/>
            <p:cNvSpPr/>
            <p:nvPr>
              <p:custDataLst>
                <p:tags r:id="rId26"/>
              </p:custDataLst>
            </p:nvPr>
          </p:nvSpPr>
          <p:spPr>
            <a:xfrm>
              <a:off x="15170" y="9047"/>
              <a:ext cx="283" cy="283"/>
            </a:xfrm>
            <a:prstGeom prst="ellipse">
              <a:avLst/>
            </a:prstGeom>
            <a:solidFill>
              <a:srgbClr val="D1393F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>
              <p:custDataLst>
                <p:tags r:id="rId27"/>
              </p:custDataLst>
            </p:nvPr>
          </p:nvSpPr>
          <p:spPr>
            <a:xfrm>
              <a:off x="13945" y="9330"/>
              <a:ext cx="2736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6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Output detector</a:t>
              </a:r>
              <a:endParaRPr lang="en-US" altLang="zh-CN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椭圆 41"/>
            <p:cNvSpPr/>
            <p:nvPr>
              <p:custDataLst>
                <p:tags r:id="rId28"/>
              </p:custDataLst>
            </p:nvPr>
          </p:nvSpPr>
          <p:spPr>
            <a:xfrm>
              <a:off x="9459" y="9048"/>
              <a:ext cx="283" cy="283"/>
            </a:xfrm>
            <a:prstGeom prst="ellipse">
              <a:avLst/>
            </a:prstGeom>
            <a:solidFill>
              <a:srgbClr val="D1393F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>
              <p:custDataLst>
                <p:tags r:id="rId29"/>
              </p:custDataLst>
            </p:nvPr>
          </p:nvSpPr>
          <p:spPr>
            <a:xfrm>
              <a:off x="8234" y="9331"/>
              <a:ext cx="2736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6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fill detector</a:t>
              </a:r>
              <a:endParaRPr lang="en-US" altLang="zh-CN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5" name="椭圆 44"/>
            <p:cNvSpPr/>
            <p:nvPr>
              <p:custDataLst>
                <p:tags r:id="rId30"/>
              </p:custDataLst>
            </p:nvPr>
          </p:nvSpPr>
          <p:spPr>
            <a:xfrm>
              <a:off x="12312" y="7384"/>
              <a:ext cx="283" cy="283"/>
            </a:xfrm>
            <a:prstGeom prst="ellipse">
              <a:avLst/>
            </a:prstGeom>
            <a:solidFill>
              <a:srgbClr val="D1393F"/>
            </a:solidFill>
            <a:ln w="25400">
              <a:solidFill>
                <a:srgbClr val="D1393F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>
              <p:custDataLst>
                <p:tags r:id="rId31"/>
              </p:custDataLst>
            </p:nvPr>
          </p:nvSpPr>
          <p:spPr>
            <a:xfrm>
              <a:off x="11501" y="7667"/>
              <a:ext cx="1905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6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flip detector</a:t>
              </a:r>
              <a:endParaRPr lang="en-US" altLang="zh-CN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54" name="图片 53" descr="DV002_326px_PPIC_ET_FT_HT23_M8_Poti_L"/>
          <p:cNvPicPr>
            <a:picLocks noChangeAspect="1"/>
          </p:cNvPicPr>
          <p:nvPr/>
        </p:nvPicPr>
        <p:blipFill>
          <a:blip r:embed="rId3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9420" y="2348865"/>
            <a:ext cx="1126388" cy="216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文本框 54"/>
          <p:cNvSpPr txBox="1"/>
          <p:nvPr/>
        </p:nvSpPr>
        <p:spPr>
          <a:xfrm>
            <a:off x="248285" y="4509135"/>
            <a:ext cx="15081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buClrTx/>
              <a:buSzTx/>
              <a:buFontTx/>
            </a:pPr>
            <a:r>
              <a:rPr lang="zh-CN" altLang="en-US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L</a:t>
            </a:r>
            <a:r>
              <a:rPr lang="en-US" altLang="zh-CN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EUZE</a:t>
            </a:r>
            <a:endParaRPr lang="zh-CN" altLang="en-US" sz="1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cs typeface="Calibri" panose="020F0502020204030204" charset="0"/>
                <a:sym typeface="+mn-ea"/>
              </a:rPr>
              <a:t>Sensor</a:t>
            </a:r>
            <a:endParaRPr lang="en-US" altLang="zh-CN" sz="1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pic>
        <p:nvPicPr>
          <p:cNvPr id="2" name="图片 1" descr="臻尚_画板 1--SMALL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0106660" y="236855"/>
            <a:ext cx="1791970" cy="9861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chemeClr val="bg1">
                <a:lumMod val="95000"/>
                <a:alpha val="100000"/>
              </a:schemeClr>
            </a:gs>
            <a:gs pos="0">
              <a:schemeClr val="bg1">
                <a:alpha val="100000"/>
              </a:schemeClr>
            </a:gs>
            <a:gs pos="80000">
              <a:schemeClr val="bg1">
                <a:lumMod val="85000"/>
                <a:alpha val="9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2136140" y="2127885"/>
            <a:ext cx="7920000" cy="10795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6000" b="1"/>
              <a:t>Thanks for watching</a:t>
            </a:r>
            <a:endParaRPr lang="en-US" altLang="zh-CN" sz="6000" b="1"/>
          </a:p>
        </p:txBody>
      </p:sp>
      <p:sp>
        <p:nvSpPr>
          <p:cNvPr id="3" name="文本框 2"/>
          <p:cNvSpPr txBox="1"/>
          <p:nvPr/>
        </p:nvSpPr>
        <p:spPr>
          <a:xfrm>
            <a:off x="3232150" y="5125720"/>
            <a:ext cx="5727700" cy="1612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en-US" sz="2000" b="1" dirty="0" err="1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Whatsup</a:t>
            </a:r>
            <a:r>
              <a:rPr sz="20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sz="20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+86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-13587497010</a:t>
            </a:r>
            <a:r>
              <a:rPr sz="20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lang="en-US" sz="2000" b="1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Email</a:t>
            </a:r>
            <a:r>
              <a:rPr sz="20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info</a:t>
            </a:r>
            <a:r>
              <a:rPr sz="20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@utmostpack.com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lang="en-US" sz="2000" b="1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Website</a:t>
            </a:r>
            <a:r>
              <a:rPr sz="20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sz="2000" b="1" u="sng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  <a:hlinkClick r:id="rId1"/>
              </a:rPr>
              <a:t>www.</a:t>
            </a:r>
            <a:r>
              <a:rPr lang="en-US" sz="2000" b="1" u="sng" dirty="0">
                <a:solidFill>
                  <a:srgbClr val="0100F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utmostpack</a:t>
            </a:r>
            <a:r>
              <a:rPr sz="2000" b="1" u="sng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  <a:hlinkClick r:id="rId1"/>
              </a:rPr>
              <a:t>.com</a:t>
            </a:r>
            <a:endParaRPr lang="zh-CN" altLang="en-US" sz="2000" b="1" u="sng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hlinkClick r:id="rId1"/>
            </a:endParaRPr>
          </a:p>
        </p:txBody>
      </p:sp>
      <p:pic>
        <p:nvPicPr>
          <p:cNvPr id="2" name="图片 1" descr="臻尚_画板 1--SM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660" y="236855"/>
            <a:ext cx="1791970" cy="986155"/>
          </a:xfrm>
          <a:prstGeom prst="rect">
            <a:avLst/>
          </a:prstGeom>
        </p:spPr>
      </p:pic>
      <p:pic>
        <p:nvPicPr>
          <p:cNvPr id="6" name="图片 5" descr="臻尚_画板 1--SM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0" y="3145790"/>
            <a:ext cx="3361055" cy="184975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770*360"/>
  <p:tag name="TABLE_ENDDRAG_RECT" val="48*109*770*360"/>
</p:tagLst>
</file>

<file path=ppt/tags/tag2.xml><?xml version="1.0" encoding="utf-8"?>
<p:tagLst xmlns:p="http://schemas.openxmlformats.org/presentationml/2006/main">
  <p:tag name="TABLE_ENDDRAG_ORIGIN_RECT" val="745*380"/>
  <p:tag name="TABLE_ENDDRAG_RECT" val="54*108*745*380"/>
</p:tagLst>
</file>

<file path=ppt/tags/tag3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4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5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6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7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8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9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10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11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12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13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14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15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16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17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18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19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20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21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22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23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24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25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26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27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28.xml><?xml version="1.0" encoding="utf-8"?>
<p:tagLst xmlns:p="http://schemas.openxmlformats.org/presentationml/2006/main">
  <p:tag name="KSO_WM_DIAGRAM_VIRTUALLY_FRAME" val="{&quot;height&quot;:457.65,&quot;left&quot;:81.025,&quot;top&quot;:64.5,&quot;width&quot;:844.698464566929}"/>
</p:tagLst>
</file>

<file path=ppt/tags/tag29.xml><?xml version="1.0" encoding="utf-8"?>
<p:tagLst xmlns:p="http://schemas.openxmlformats.org/presentationml/2006/main">
  <p:tag name="resource_record_key" val="{&quot;10&quot;:[3637388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2804</Words>
  <Application>WPS 演示</Application>
  <PresentationFormat>宽屏</PresentationFormat>
  <Paragraphs>178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张晓伟</dc:creator>
  <cp:lastModifiedBy>永远的小鸟</cp:lastModifiedBy>
  <cp:revision>12</cp:revision>
  <dcterms:created xsi:type="dcterms:W3CDTF">2023-08-09T12:44:00Z</dcterms:created>
  <dcterms:modified xsi:type="dcterms:W3CDTF">2025-04-04T06:41:05Z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5D5D6DF4CB5F4EFF912B4D0162590854_13</vt:lpwstr>
  </property>
  <property fmtid="{D5CDD505-2E9C-101B-9397-08002B2CF9AE}" pid="3" name="KSOProductBuildVer">
    <vt:lpwstr>2052-12.1.0.20305</vt:lpwstr>
  </property>
</Properties>
</file>